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  <p:embeddedFont>
      <p:font typeface="DM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slide" Target="slides/slide15.xml"/><Relationship Id="rId42" Type="http://schemas.openxmlformats.org/officeDocument/2006/relationships/font" Target="fonts/DMSans-regular.fntdata"/><Relationship Id="rId41" Type="http://schemas.openxmlformats.org/officeDocument/2006/relationships/font" Target="fonts/HelveticaNeue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DMSans-italic.fntdata"/><Relationship Id="rId21" Type="http://schemas.openxmlformats.org/officeDocument/2006/relationships/slide" Target="slides/slide16.xml"/><Relationship Id="rId43" Type="http://schemas.openxmlformats.org/officeDocument/2006/relationships/font" Target="fonts/DM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DM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02d8907a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402d8907a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02d8907a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402d8907a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bf66b4a7a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1bf66b4a7a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bf66b4a7a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1bf66b4a7a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02d8907a0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402d8907a0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02d8907a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402d8907a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bf66b4a7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1bf66b4a7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bf66b4a7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1bf66b4a7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Cada alumno deberá realizar la actividad de manera individual. El docente deberá hacer una puesta en común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expresiones = [1 == 1, 1 &lt; =0]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La respuesta que se espera que escriban es: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resultados = [True, False]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Correspondiendo True al resultado de 1==1 y False al de 1&lt;0, es decir, los resultados deben concordar con las posiciones de las expresiones, siendo resultados[0] la respuesta a la expresión expresiones[0].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bf66b4a7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1bf66b4a7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Cada alumno deberá realizar la actividad de manera individual. El docente deberá hacer una puesta en común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expresiones = [1 == 1, 1 &lt; =0]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La respuesta que se espera que escriban es: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resultados = [True, False]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Correspondiendo True al resultado de 1==1 y False al de 1&lt;0, es decir, los resultados deben concordar con las posiciones de las expresiones, siendo resultados[0] la respuesta a la expresión expresiones[0].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bf66b4a7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1bf66b4a7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bf66b4a7a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1bf66b4a7a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bf66b4a7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1bf66b4a7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bf66b4a7a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1bf66b4a7a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bf66b4a7a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1bf66b4a7a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bf66b4a7a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1bf66b4a7a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bf66b4a7a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1bf66b4a7a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bf66b4a7a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1bf66b4a7a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bf66b4a7a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1bf66b4a7a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bf66b4a7a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bf66b4a7a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bf66b4a7a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21bf66b4a7a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f6055ead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f6055ead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02d8907a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402d8907a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02d8907a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402d8907a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#Posible resolución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texto = "gordon lanzó su curva&amp;strawberry ha fallado por un pie! -gritó Joe Castiglione&amp;dos pies le corrigió Troop&amp;strawberry menea la cabeza como disgustado… -agrega el comentarista"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print(texto)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Transformar a: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Gordon lanzó su curva...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- Strawberry ha fallado por un pie! -gritó Joe Castiglione.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- Dos pies le corrigió Troop.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- Strawberry menea la cabeza como disgustado… -agrega el comentarista.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lineas = texto.split("&amp;")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print(lineas) # Para probra como quedo la lista cuando hicimos el split("&amp;") --&gt; Recordar que split devuelve una lista desde una cadena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i, linea in enumerate(lineas):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lineas[i] = linea.capitalize() # i 3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if i == 0: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lineas[i] = lineas[i] + "..."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else: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lineas[i] = "- " + lineas[i] + "."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Si imprimo linea solamente me devuelve el ultimo item de la lista, entonces tengo que hacer un FOR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print(linea)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 Mostramos el texto final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 linea in lineas: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print(linea)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02d8907a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402d8907a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#Posible resolución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texto =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"gordon lanzó su curva&amp;strawberry ha fallado por un pie! -gritó Joe Castiglione&amp;dos pies le corrigió Troop&amp;strawberry menea la cabeza como disgustado… -agrega el comentarista"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(texto)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Transformar a: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Gordon lanzó su curva...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 Strawberry ha fallado por un pie! -gritó Joe Castiglione.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 Dos pies le corrigió Troop.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 Strawberry menea la cabeza como disgustado… -agrega el comentarista.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lineas = texto.split(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"&amp;"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(lineas) </a:t>
            </a: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Para probra como quedo la lista cuando hicimos el split("&amp;") --&gt; Recordar que split devuelve una lista desde una cadena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i, linea </a:t>
            </a:r>
            <a:r>
              <a:rPr lang="e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(lineas):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lineas[i] = linea.capitalize() </a:t>
            </a: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i 3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 == </a:t>
            </a:r>
            <a:r>
              <a:rPr lang="e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lineas[i] = lineas[i] +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"..."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lineas[i] =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"- "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lineas[i] + </a:t>
            </a:r>
            <a:r>
              <a:rPr lang="e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"."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Si imprimo linea solamente me devuelve el ultimo item de la lista, entonces tengo que hacer un FOR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Mostramos el texto final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linea </a:t>
            </a:r>
            <a:r>
              <a:rPr lang="e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lineas: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(linea)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">
  <p:cSld name="SECTION_HEADER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Métodos de Colecciones y Operadores Básicos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55;p2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3 - Clase práctica en vivo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3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36" name="Google Shape;136;p3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" name="Google Shape;137;p3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3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2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3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a 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Analizar e interpretar los siguientes conjuntos en Python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46" name="Google Shape;146;p3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" name="Google Shape;147;p3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3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2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9" name="Google Shape;14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31"/>
          <p:cNvSpPr txBox="1"/>
          <p:nvPr/>
        </p:nvSpPr>
        <p:spPr>
          <a:xfrm>
            <a:off x="4461575" y="468325"/>
            <a:ext cx="3000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 1: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my_set_1 = set([1,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my_set_2 = set([3, 4, 5])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my_new_set = my_set_1.union(my_set_2)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print(my_new_set)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 2: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my_set_1 = set([1,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my_set_2 = set([3, 4, 5])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my_new_set = my_set_1.intersection(my_set_2)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print(my_new_set)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Ejemplo 3: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my_set_1 = set([1, 2, 3])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my_set_2 = set([3, 4, 5])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my_new_set = my_set_1.difference(my_set_2)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print(my_new_set)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31"/>
          <p:cNvSpPr txBox="1"/>
          <p:nvPr/>
        </p:nvSpPr>
        <p:spPr>
          <a:xfrm>
            <a:off x="644651" y="2202290"/>
            <a:ext cx="3467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¡</a:t>
            </a:r>
            <a:r>
              <a:rPr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Importante!</a:t>
            </a:r>
            <a:r>
              <a:rPr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Ejecuta el código para analizar cada una de las salidas!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69" name="Google Shape;169;p3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" name="Google Shape;170;p3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34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3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a 20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78" name="Google Shape;178;p3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" name="Google Shape;179;p3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35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3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 txBox="1"/>
          <p:nvPr/>
        </p:nvSpPr>
        <p:spPr>
          <a:xfrm>
            <a:off x="601025" y="2003025"/>
            <a:ext cx="5858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Escribir un programa que guarde en una variable en un diccionario {'Dolar':'$','Euro':'€', 'Libra':'£'}.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Luego se le deberá solicitar al usuario que ingrese la divisa que desea visualizar.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caso de ingresar una divisa no existente en nuestro diccionario, deberemos indicarle con un mensaje de notificación que la divisa no se encuentra disponible.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3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89" name="Google Shape;189;p3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0" name="Google Shape;190;p3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36"/>
          <p:cNvSpPr txBox="1"/>
          <p:nvPr/>
        </p:nvSpPr>
        <p:spPr>
          <a:xfrm>
            <a:off x="1014000" y="2219525"/>
            <a:ext cx="71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Calcular el resultado de cada expresión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 rotWithShape="1">
          <a:blip r:embed="rId3">
            <a:alphaModFix/>
          </a:blip>
          <a:srcRect b="0" l="10689" r="43587" t="0"/>
          <a:stretch/>
        </p:blipFill>
        <p:spPr>
          <a:xfrm>
            <a:off x="5655824" y="31850"/>
            <a:ext cx="3487125" cy="507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3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00" name="Google Shape;200;p3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" name="Google Shape;201;p37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37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501450" y="2425200"/>
            <a:ext cx="4790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una lista encontraremos diferentes operaciones relacionales, calcular mentalmente el resultado de cada expresión y almacenarlo en una nueva lista que contendrá únicamente valores lógicos True y False.</a:t>
            </a: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4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b="0" l="10689" r="43587" t="0"/>
          <a:stretch/>
        </p:blipFill>
        <p:spPr>
          <a:xfrm>
            <a:off x="5655824" y="31850"/>
            <a:ext cx="3487125" cy="507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38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12" name="Google Shape;212;p3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38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38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relacionales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 txBox="1"/>
          <p:nvPr/>
        </p:nvSpPr>
        <p:spPr>
          <a:xfrm>
            <a:off x="549525" y="2253750"/>
            <a:ext cx="47901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 necesitas ayuda, dej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que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calcule estas expresiones por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</a:t>
            </a: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 = [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False == True</a:t>
            </a: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rgbClr val="E0FF00"/>
                </a:solidFill>
                <a:latin typeface="DM Sans"/>
                <a:ea typeface="DM Sans"/>
                <a:cs typeface="DM Sans"/>
                <a:sym typeface="DM Sans"/>
              </a:rPr>
              <a:t>10 &gt;= 2*4</a:t>
            </a: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rgbClr val="EF89D2"/>
                </a:solidFill>
                <a:latin typeface="DM Sans"/>
                <a:ea typeface="DM Sans"/>
                <a:cs typeface="DM Sans"/>
                <a:sym typeface="DM Sans"/>
              </a:rPr>
              <a:t>33/3 == 11</a:t>
            </a: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True &gt; False</a:t>
            </a: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True*5 == 2.5*2</a:t>
            </a:r>
            <a:endParaRPr b="0" i="0" sz="12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]</a:t>
            </a:r>
            <a:endParaRPr b="0" i="0" sz="14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p3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23" name="Google Shape;223;p3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" name="Google Shape;224;p3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3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Lógicos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Calcular el resultado de cada expresión y almacenarlo en una nueva lista 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2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" name="Google Shape;62;p22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" name="Google Shape;63;p22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/>
        </p:nvSpPr>
        <p:spPr>
          <a:xfrm>
            <a:off x="425250" y="1234150"/>
            <a:ext cx="4987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" sz="3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Lógicos</a:t>
            </a:r>
            <a:endParaRPr b="1" i="0" sz="3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3" name="Google Shape;233;p40"/>
          <p:cNvPicPr preferRelativeResize="0"/>
          <p:nvPr/>
        </p:nvPicPr>
        <p:blipFill rotWithShape="1">
          <a:blip r:embed="rId3">
            <a:alphaModFix/>
          </a:blip>
          <a:srcRect b="0" l="26550" r="24319" t="0"/>
          <a:stretch/>
        </p:blipFill>
        <p:spPr>
          <a:xfrm>
            <a:off x="4988675" y="50"/>
            <a:ext cx="4206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35" name="Google Shape;235;p4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" name="Google Shape;236;p4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397125" y="1948950"/>
            <a:ext cx="42063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una lista encontraremos diferentes operaciones lógicas. Calcular mentalmente el resultado de cada expresión y almacenarlo en una nueva lista la cual contendrá únicamente valores lógicos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True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False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1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/>
        </p:nvSpPr>
        <p:spPr>
          <a:xfrm>
            <a:off x="425250" y="1234150"/>
            <a:ext cx="4987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" sz="3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Operadores Lógicos</a:t>
            </a:r>
            <a:endParaRPr b="1" i="0" sz="3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b="0" l="26550" r="24319" t="0"/>
          <a:stretch/>
        </p:blipFill>
        <p:spPr>
          <a:xfrm>
            <a:off x="4988675" y="50"/>
            <a:ext cx="420635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4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47" name="Google Shape;247;p4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41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9" name="Google Shape;24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397125" y="2025150"/>
            <a:ext cx="42063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 necesitas ayuda,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deja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calcule estas expresiones por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!	</a:t>
            </a: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                     </a:t>
            </a: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       </a:t>
            </a: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expresiones = [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 False,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 3 == 5,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33/3 == 11 and 5 &gt; 2,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True or False,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True*5 == 2.5*2 or 123 &gt;= 23,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AutoNum type="romanLcPeriod"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12 &gt; 7 and True &lt; False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]</a:t>
            </a:r>
            <a:endParaRPr b="1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4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57" name="Google Shape;257;p4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8" name="Google Shape;258;p4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4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 anidadas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una variable que almacene si se cumplen </a:t>
            </a:r>
            <a:r>
              <a:rPr b="1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todas</a:t>
            </a: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las condiciones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67" name="Google Shape;267;p4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4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43"/>
          <p:cNvSpPr txBox="1"/>
          <p:nvPr/>
        </p:nvSpPr>
        <p:spPr>
          <a:xfrm>
            <a:off x="501450" y="1081750"/>
            <a:ext cx="49872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" sz="33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Expresiones anidadas</a:t>
            </a:r>
            <a:endParaRPr b="1" i="0" sz="33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0" name="Google Shape;27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590675" y="2082575"/>
            <a:ext cx="4343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partir de dos variables llamadas </a:t>
            </a: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debes crear una variable que almacene si se cumplen todas las siguientes condiciones, encadenando operadores lógicos en una sola línea: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sz="1250"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✔"/>
            </a:pP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sea diferente de cuatro asteriscos “****”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✔"/>
            </a:pP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sea mayor que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5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a su vez menor que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20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✔"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la </a:t>
            </a: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NOMBRE sea mayor o igual a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4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pero a la vez menor que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8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✔"/>
            </a:pPr>
            <a:r>
              <a:rPr b="1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multiplicada por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sea mayor que </a:t>
            </a:r>
            <a:r>
              <a:rPr lang="es" sz="1250">
                <a:latin typeface="DM Sans"/>
                <a:ea typeface="DM Sans"/>
                <a:cs typeface="DM Sans"/>
                <a:sym typeface="DM Sans"/>
              </a:rPr>
              <a:t>35</a:t>
            </a:r>
            <a:b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Desde un input conseguir las variables: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= INPUT!!!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= INPUT!!!!</a:t>
            </a:r>
            <a:endParaRPr b="0" i="0" sz="12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3" name="Google Shape;273;p43"/>
          <p:cNvPicPr preferRelativeResize="0"/>
          <p:nvPr/>
        </p:nvPicPr>
        <p:blipFill rotWithShape="1">
          <a:blip r:embed="rId5">
            <a:alphaModFix/>
          </a:blip>
          <a:srcRect b="0" l="21692" r="8308" t="0"/>
          <a:stretch/>
        </p:blipFill>
        <p:spPr>
          <a:xfrm>
            <a:off x="5525225" y="1265375"/>
            <a:ext cx="3040324" cy="28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1081572" y="2363525"/>
            <a:ext cx="29844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Relacional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Tipo lógico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Lógico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Expresiones Anidadas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en asignación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4823623" y="2448625"/>
            <a:ext cx="3238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Anidación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Transformación de colecciones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#</a:t>
            </a: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EducaciónDigitalParaElMundoReal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la clase práctica en vivo anterior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" name="Google Shape;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4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avanzadas de cadenas, listas, conjuntos y diccionarios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6" name="Google Shape;7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438" y="219049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4"/>
          <p:cNvSpPr txBox="1"/>
          <p:nvPr/>
        </p:nvSpPr>
        <p:spPr>
          <a:xfrm>
            <a:off x="2690561" y="2096791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Operador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" name="Google Shape;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138" y="282389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4"/>
          <p:cNvSpPr txBox="1"/>
          <p:nvPr/>
        </p:nvSpPr>
        <p:spPr>
          <a:xfrm>
            <a:off x="2690547" y="2699928"/>
            <a:ext cx="5569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similitudes y diferencias entre operador y expresión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" name="Google Shape;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138" y="335031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4"/>
          <p:cNvSpPr txBox="1"/>
          <p:nvPr/>
        </p:nvSpPr>
        <p:spPr>
          <a:xfrm>
            <a:off x="2690561" y="3252591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expresiones.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2" name="Google Shape;82;p24"/>
          <p:cNvCxnSpPr>
            <a:stCxn id="76" idx="2"/>
            <a:endCxn id="78" idx="0"/>
          </p:cNvCxnSpPr>
          <p:nvPr/>
        </p:nvCxnSpPr>
        <p:spPr>
          <a:xfrm flipH="1" rot="-5400000">
            <a:off x="2052975" y="2605416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24"/>
          <p:cNvCxnSpPr>
            <a:stCxn id="78" idx="2"/>
          </p:cNvCxnSpPr>
          <p:nvPr/>
        </p:nvCxnSpPr>
        <p:spPr>
          <a:xfrm flipH="1" rot="-5400000">
            <a:off x="2083275" y="3208216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24"/>
          <p:cNvCxnSpPr/>
          <p:nvPr/>
        </p:nvCxnSpPr>
        <p:spPr>
          <a:xfrm flipH="1" rot="-5400000">
            <a:off x="2052388" y="194592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2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5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" name="Google Shape;92;p25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" name="Google Shape;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99" name="Google Shape;99;p2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" name="Google Shape;100;p2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2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1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2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26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Transforma el texto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09" name="Google Shape;109;p2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" name="Google Shape;110;p2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2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2" name="Google Shape;1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501450" y="2327238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Utilizando todo lo que sabes sobre cadenas, listas y sus métodos internos, transforma este texto: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gordon lanzó su curva&amp;strawberry ha fallado por un pie! -gritó Joe Castiglione&amp;dos pies -le corrigió Troop&amp;strawberry menea la cabeza como disgustado… -agrega el comentarista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8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20" name="Google Shape;120;p2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" name="Google Shape;121;p2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Colecciones 1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501450" y="2327238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Transforma el texto en: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Gordon lanzó su curva...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- Strawberry ha fallado por un pie! -gritó Joe Castiglione.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- Dos pies le corrigió Troop.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- Strawberry menea la cabeza como disgustado… -agrega el comentarista.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highlight>
                  <a:schemeClr val="accent4"/>
                </a:highlight>
                <a:latin typeface="DM Sans"/>
                <a:ea typeface="DM Sans"/>
                <a:cs typeface="DM Sans"/>
                <a:sym typeface="DM Sans"/>
              </a:rPr>
              <a:t>Lo único prohibido es modificar directamente el texto</a:t>
            </a:r>
            <a:endParaRPr b="1" sz="1350">
              <a:highlight>
                <a:schemeClr val="accent4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Conjuntos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